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2" r:id="rId28"/>
    <p:sldId id="264" r:id="rId29"/>
    <p:sldId id="2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5031-9676-4EE4-93F9-50FC21C807A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907C-7F99-4EA4-A98F-D41D613B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4600-6D29-44E5-BDAC-E0B5EF24C34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8FC4-073E-4FBD-837E-EFA5336B2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9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771" y="366486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1" y="3468908"/>
            <a:ext cx="1137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TITLE OF THE </a:t>
            </a:r>
            <a:r>
              <a:rPr lang="en-US" sz="2800" dirty="0" smtClean="0">
                <a:latin typeface="Book Antiqua" panose="02040602050305030304" pitchFamily="18" charset="0"/>
              </a:rPr>
              <a:t>TOPIC: 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latin typeface="Book Antiqua" panose="02040602050305030304" pitchFamily="18" charset="0"/>
              </a:rPr>
              <a:t>                 Surgical and Non Surgical preparation of Edentulous patient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4963886" y="1016000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4801" y="5143501"/>
            <a:ext cx="11669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Book Antiqua" panose="02040602050305030304" pitchFamily="18" charset="0"/>
              </a:rPr>
              <a:t>DEPARTMENT OF  </a:t>
            </a:r>
            <a:r>
              <a:rPr lang="en-US" altLang="en-US" sz="2800" dirty="0" smtClean="0">
                <a:latin typeface="Book Antiqua" panose="02040602050305030304" pitchFamily="18" charset="0"/>
              </a:rPr>
              <a:t>PROSTHODONTICS </a:t>
            </a:r>
            <a:r>
              <a:rPr lang="en-US" altLang="en-US" sz="2800" dirty="0">
                <a:latin typeface="Book Antiqua" panose="02040602050305030304" pitchFamily="18" charset="0"/>
              </a:rPr>
              <a:t>AND CROWN &amp; BRIDGE </a:t>
            </a:r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0375" y="381001"/>
            <a:ext cx="11177517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23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3987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137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287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00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972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44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167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AutoNum type="alphaUcPeriod" startAt="2"/>
            </a:pPr>
            <a:r>
              <a:rPr lang="en-US" altLang="en-US" sz="2800" b="1" dirty="0"/>
              <a:t>Bony </a:t>
            </a:r>
            <a:r>
              <a:rPr lang="en-US" altLang="en-US" sz="2800" b="1" dirty="0" err="1"/>
              <a:t>recontouring</a:t>
            </a:r>
            <a:r>
              <a:rPr lang="en-US" altLang="en-US" sz="2800" b="1" dirty="0"/>
              <a:t> of alveolar ridges </a:t>
            </a:r>
            <a:r>
              <a:rPr lang="en-US" altLang="en-US" sz="2800" b="1" dirty="0" err="1"/>
              <a:t>alveoloplasty</a:t>
            </a:r>
            <a:r>
              <a:rPr lang="en-US" altLang="en-US" sz="2800" b="1" dirty="0"/>
              <a:t>: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It is the surgical contouring of the alveolar process.  Conservative </a:t>
            </a:r>
            <a:r>
              <a:rPr lang="en-US" altLang="en-US" sz="2800" dirty="0" err="1"/>
              <a:t>alveoloplasty</a:t>
            </a:r>
            <a:r>
              <a:rPr lang="en-US" altLang="en-US" sz="2800" dirty="0"/>
              <a:t> is required after the extraction of the single tooth, if prominent areas of bone are left behind.  Sharp bony </a:t>
            </a:r>
            <a:r>
              <a:rPr lang="en-US" altLang="en-US" sz="2800" dirty="0" err="1"/>
              <a:t>spicuks</a:t>
            </a:r>
            <a:r>
              <a:rPr lang="en-US" altLang="en-US" sz="2800" dirty="0"/>
              <a:t> may cause pressure zones under the Dentures.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b="1" dirty="0"/>
              <a:t>Maxillary Tuberosity Reduction: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Lateral or vertical excess of the maxillary tuberosity area may be a result of excess bone, soft tissues or both. </a:t>
            </a:r>
          </a:p>
        </p:txBody>
      </p:sp>
    </p:spTree>
    <p:extLst>
      <p:ext uri="{BB962C8B-B14F-4D97-AF65-F5344CB8AC3E}">
        <p14:creationId xmlns:p14="http://schemas.microsoft.com/office/powerpoint/2010/main" val="39539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59557" y="1066800"/>
            <a:ext cx="112867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Technique 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en-US" sz="2800" dirty="0"/>
              <a:t>Local </a:t>
            </a:r>
            <a:r>
              <a:rPr lang="en-US" altLang="en-US" sz="2800" dirty="0" err="1"/>
              <a:t>anaesthesia</a:t>
            </a:r>
            <a:endParaRPr lang="en-US" altLang="en-US" sz="2800" dirty="0"/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en-US" sz="2800" dirty="0" err="1"/>
              <a:t>Crestal</a:t>
            </a:r>
            <a:r>
              <a:rPr lang="en-US" altLang="en-US" sz="2800" dirty="0"/>
              <a:t> incision extending up to the posterior aspect of the tuberosity area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en-US" sz="2800" dirty="0"/>
              <a:t>Full thickness </a:t>
            </a:r>
            <a:r>
              <a:rPr lang="en-US" altLang="en-US" sz="2800" dirty="0" err="1"/>
              <a:t>mucoperiosteal</a:t>
            </a:r>
            <a:r>
              <a:rPr lang="en-US" altLang="en-US" sz="2800" dirty="0"/>
              <a:t> flap is reflected in buccal and palatal directions 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en-US" sz="2800" dirty="0"/>
              <a:t>Bone is removed using a side cutting </a:t>
            </a:r>
            <a:r>
              <a:rPr lang="en-US" altLang="en-US" sz="2800" dirty="0" err="1"/>
              <a:t>rongeur</a:t>
            </a:r>
            <a:r>
              <a:rPr lang="en-US" altLang="en-US" sz="2800" dirty="0"/>
              <a:t> or rotary instrument.  </a:t>
            </a:r>
          </a:p>
        </p:txBody>
      </p:sp>
    </p:spTree>
    <p:extLst>
      <p:ext uri="{BB962C8B-B14F-4D97-AF65-F5344CB8AC3E}">
        <p14:creationId xmlns:p14="http://schemas.microsoft.com/office/powerpoint/2010/main" val="28438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Documents\Dr. Guttal\SCAN IMAGES\TMP1.JPG"/>
          <p:cNvPicPr>
            <a:picLocks noChangeAspect="1" noChangeArrowheads="1"/>
          </p:cNvPicPr>
          <p:nvPr/>
        </p:nvPicPr>
        <p:blipFill>
          <a:blip r:embed="rId2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7" t="10921" r="1205" b="3792"/>
          <a:stretch>
            <a:fillRect/>
          </a:stretch>
        </p:blipFill>
        <p:spPr bwMode="auto">
          <a:xfrm>
            <a:off x="5068231" y="945997"/>
            <a:ext cx="3733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My Documents\Dr. Guttal\SCAN IMAGES\TMP1.JPG"/>
          <p:cNvPicPr>
            <a:picLocks noChangeAspect="1" noChangeArrowheads="1"/>
          </p:cNvPicPr>
          <p:nvPr/>
        </p:nvPicPr>
        <p:blipFill>
          <a:blip r:embed="rId2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4680" r="52290" b="3792"/>
          <a:stretch>
            <a:fillRect/>
          </a:stretch>
        </p:blipFill>
        <p:spPr bwMode="auto">
          <a:xfrm>
            <a:off x="672792" y="990601"/>
            <a:ext cx="3810000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MGP13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8" y="4562707"/>
            <a:ext cx="2507171" cy="18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GP1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10" y="3982843"/>
            <a:ext cx="3293332" cy="24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GP13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3" y="4103649"/>
            <a:ext cx="3363955" cy="25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95600" y="7620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/>
              <a:t>KNIFE EDGE RIDGE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3331" y="1752600"/>
            <a:ext cx="9487469" cy="367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dirty="0" smtClean="0"/>
              <a:t>Mid </a:t>
            </a:r>
            <a:r>
              <a:rPr lang="en-US" altLang="en-US" sz="2800" dirty="0" err="1" smtClean="0"/>
              <a:t>crestal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incision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dirty="0"/>
              <a:t>Flap is reflected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dirty="0" err="1"/>
              <a:t>Rongeurs</a:t>
            </a:r>
            <a:r>
              <a:rPr lang="en-US" altLang="en-US" sz="2800" dirty="0"/>
              <a:t>, bone files or rotary burs and employed for smoothening the alveolar process.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dirty="0"/>
              <a:t>Wound is irrigated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dirty="0"/>
              <a:t>Flap is replaced back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800" dirty="0"/>
              <a:t>Sutured.</a:t>
            </a:r>
          </a:p>
        </p:txBody>
      </p:sp>
    </p:spTree>
    <p:extLst>
      <p:ext uri="{BB962C8B-B14F-4D97-AF65-F5344CB8AC3E}">
        <p14:creationId xmlns:p14="http://schemas.microsoft.com/office/powerpoint/2010/main" val="25377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y Documents\Dr. Guttal\SCAN IMAGES\TMP2.JPG"/>
          <p:cNvPicPr>
            <a:picLocks noChangeAspect="1" noChangeArrowheads="1"/>
          </p:cNvPicPr>
          <p:nvPr/>
        </p:nvPicPr>
        <p:blipFill>
          <a:blip r:embed="rId2">
            <a:lum bright="-12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419600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41445" y="1524001"/>
            <a:ext cx="11150221" cy="34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2800" b="1" dirty="0"/>
              <a:t>Tori are hard bony growth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	Torus </a:t>
            </a:r>
            <a:r>
              <a:rPr lang="en-US" altLang="en-US" sz="2800" dirty="0" err="1"/>
              <a:t>palatinus</a:t>
            </a:r>
            <a:r>
              <a:rPr lang="en-US" altLang="en-US" sz="2800" dirty="0"/>
              <a:t> should be removed if one or more conditions exist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2800" dirty="0"/>
              <a:t>They are large and interfere with speech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2800" dirty="0"/>
              <a:t>Extend posteriorly affect PPSA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2800" dirty="0"/>
              <a:t>Denture stability, because of fulcrum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altLang="en-US" sz="2800" dirty="0"/>
              <a:t>Small tori can be retained and the denture relieved to prevent the fulcrum effect.</a:t>
            </a:r>
          </a:p>
        </p:txBody>
      </p:sp>
    </p:spTree>
    <p:extLst>
      <p:ext uri="{BB962C8B-B14F-4D97-AF65-F5344CB8AC3E}">
        <p14:creationId xmlns:p14="http://schemas.microsoft.com/office/powerpoint/2010/main" val="18972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My Documents\Dr. Guttal\SCAN IMAGES\TMP18.JPG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635" r="59029" b="5107"/>
          <a:stretch>
            <a:fillRect/>
          </a:stretch>
        </p:blipFill>
        <p:spPr bwMode="auto">
          <a:xfrm>
            <a:off x="2994026" y="2209800"/>
            <a:ext cx="2873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My Documents\Dr. Guttal\SCAN IMAGES\TMP18.JPG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t="2635" r="6535" b="5107"/>
          <a:stretch>
            <a:fillRect/>
          </a:stretch>
        </p:blipFill>
        <p:spPr bwMode="auto">
          <a:xfrm>
            <a:off x="6270626" y="2209800"/>
            <a:ext cx="2873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y Documents\Dr. Guttal\SCAN IMAGES\TMP20.JPG"/>
          <p:cNvPicPr>
            <a:picLocks noChangeAspect="1" noChangeArrowheads="1"/>
          </p:cNvPicPr>
          <p:nvPr/>
        </p:nvPicPr>
        <p:blipFill>
          <a:blip r:embed="rId2">
            <a:lum bright="-6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7734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7671" y="685801"/>
            <a:ext cx="11259403" cy="37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/>
              <a:t>Soft </a:t>
            </a:r>
            <a:r>
              <a:rPr lang="en-US" altLang="en-US" sz="2800" b="1" dirty="0"/>
              <a:t>Tissue Abnormalities</a:t>
            </a:r>
          </a:p>
          <a:p>
            <a:pPr algn="ctr"/>
            <a:endParaRPr lang="en-US" altLang="en-US" sz="2800" b="1" dirty="0"/>
          </a:p>
          <a:p>
            <a:r>
              <a:rPr lang="en-US" altLang="en-US" sz="2800" b="1" dirty="0"/>
              <a:t>Prominent Labial </a:t>
            </a:r>
            <a:r>
              <a:rPr lang="en-US" altLang="en-US" sz="2800" b="1" dirty="0" err="1"/>
              <a:t>Frenum</a:t>
            </a:r>
            <a:r>
              <a:rPr lang="en-US" altLang="en-US" sz="2800" b="1" dirty="0"/>
              <a:t>:</a:t>
            </a:r>
          </a:p>
          <a:p>
            <a:pPr lvl="1" algn="just">
              <a:lnSpc>
                <a:spcPct val="140000"/>
              </a:lnSpc>
            </a:pPr>
            <a:r>
              <a:rPr lang="en-US" altLang="en-US" sz="2800" dirty="0"/>
              <a:t>A high </a:t>
            </a:r>
            <a:r>
              <a:rPr lang="en-US" altLang="en-US" sz="2800" dirty="0" err="1"/>
              <a:t>frenal</a:t>
            </a:r>
            <a:r>
              <a:rPr lang="en-US" altLang="en-US" sz="2800" dirty="0"/>
              <a:t> attachment of the labial </a:t>
            </a:r>
            <a:r>
              <a:rPr lang="en-US" altLang="en-US" sz="2800" dirty="0" err="1"/>
              <a:t>frenum</a:t>
            </a:r>
            <a:r>
              <a:rPr lang="en-US" altLang="en-US" sz="2800" dirty="0"/>
              <a:t> can cause instability of the denture and disturb the peripheral seal of the denture.</a:t>
            </a:r>
          </a:p>
          <a:p>
            <a:pPr lvl="1" algn="just">
              <a:lnSpc>
                <a:spcPct val="140000"/>
              </a:lnSpc>
            </a:pPr>
            <a:r>
              <a:rPr lang="en-US" altLang="en-US" sz="2800" dirty="0"/>
              <a:t>With No.11 B.P. blade, the labial </a:t>
            </a:r>
            <a:r>
              <a:rPr lang="en-US" altLang="en-US" sz="2800" dirty="0" err="1"/>
              <a:t>frenum</a:t>
            </a:r>
            <a:r>
              <a:rPr lang="en-US" altLang="en-US" sz="2800" dirty="0"/>
              <a:t> is excised by cutting around the outside surfaces of the two hemostats.</a:t>
            </a:r>
          </a:p>
        </p:txBody>
      </p:sp>
    </p:spTree>
    <p:extLst>
      <p:ext uri="{BB962C8B-B14F-4D97-AF65-F5344CB8AC3E}">
        <p14:creationId xmlns:p14="http://schemas.microsoft.com/office/powerpoint/2010/main" val="38865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y Documents\Dr. Guttal\SCAN IMAGES\TMP22.JPG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b="1892"/>
          <a:stretch>
            <a:fillRect/>
          </a:stretch>
        </p:blipFill>
        <p:spPr bwMode="auto">
          <a:xfrm>
            <a:off x="2514600" y="838200"/>
            <a:ext cx="7772400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My Documents\Dr. Guttal\SCAN IMAGES\TMP23.JP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 b="885"/>
          <a:stretch>
            <a:fillRect/>
          </a:stretch>
        </p:blipFill>
        <p:spPr bwMode="auto">
          <a:xfrm>
            <a:off x="2667000" y="3581400"/>
            <a:ext cx="7467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19400" y="2667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/>
              <a:t>Lingual Frenectomy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667000" y="5715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/>
              <a:t>Tongue is grasped with tongue holding forceps </a:t>
            </a:r>
          </a:p>
        </p:txBody>
      </p:sp>
    </p:spTree>
    <p:extLst>
      <p:ext uri="{BB962C8B-B14F-4D97-AF65-F5344CB8AC3E}">
        <p14:creationId xmlns:p14="http://schemas.microsoft.com/office/powerpoint/2010/main" val="4336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181" y="1061883"/>
            <a:ext cx="10120905" cy="66367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46193"/>
              </p:ext>
            </p:extLst>
          </p:nvPr>
        </p:nvGraphicFramePr>
        <p:xfrm>
          <a:off x="711201" y="2462987"/>
          <a:ext cx="10423830" cy="399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334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2521975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4365521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570973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r>
                        <a:rPr lang="en-US" baseline="0" dirty="0" smtClean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34151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69056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r>
                        <a:rPr lang="en-US" dirty="0" smtClean="0"/>
                        <a:t>Types of surgeries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69786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92203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r>
                        <a:rPr lang="en-US" dirty="0" smtClean="0"/>
                        <a:t>Take home message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62146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Desired to Know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9936" y="1775531"/>
            <a:ext cx="10382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45909" y="1143000"/>
            <a:ext cx="10686197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Prominent Buccal </a:t>
            </a:r>
            <a:r>
              <a:rPr lang="en-US" altLang="en-US" sz="2800" b="1" dirty="0" err="1"/>
              <a:t>Frenum</a:t>
            </a:r>
            <a:r>
              <a:rPr lang="en-US" altLang="en-US" sz="2800" b="1" dirty="0"/>
              <a:t>!</a:t>
            </a:r>
          </a:p>
          <a:p>
            <a:r>
              <a:rPr lang="en-US" altLang="en-US" sz="2800" b="1" dirty="0"/>
              <a:t>Papillary Hyperplasia:</a:t>
            </a:r>
          </a:p>
          <a:p>
            <a:pPr lvl="1" algn="just">
              <a:lnSpc>
                <a:spcPct val="180000"/>
              </a:lnSpc>
            </a:pPr>
            <a:r>
              <a:rPr lang="en-US" altLang="en-US" sz="2800" dirty="0"/>
              <a:t>Develops in the palatal vault as multiple papillary projections of the </a:t>
            </a:r>
            <a:r>
              <a:rPr lang="en-US" altLang="en-US" sz="2800" dirty="0" err="1" smtClean="0"/>
              <a:t>epitheium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in response to local irritation, poor oral hygiene, and low-grade infections such </a:t>
            </a:r>
            <a:r>
              <a:rPr lang="en-US" altLang="en-US" sz="2800" dirty="0" err="1"/>
              <a:t>monilia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18866" y="1143000"/>
            <a:ext cx="10836322" cy="367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 dirty="0" err="1"/>
              <a:t>Epuli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Fissuratum</a:t>
            </a:r>
            <a:r>
              <a:rPr lang="en-US" altLang="en-US" sz="2800" b="1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800" dirty="0"/>
              <a:t>Result from chronic irritation of a poorly fitting denture flange on the </a:t>
            </a:r>
            <a:r>
              <a:rPr lang="en-US" altLang="en-US" sz="2800" dirty="0" err="1"/>
              <a:t>sulcular</a:t>
            </a:r>
            <a:r>
              <a:rPr lang="en-US" altLang="en-US" sz="2800" dirty="0"/>
              <a:t> epithelium.  Lesion appears from small single folds to multiple folds or redundant soft tissue.</a:t>
            </a:r>
          </a:p>
          <a:p>
            <a:pPr>
              <a:lnSpc>
                <a:spcPct val="120000"/>
              </a:lnSpc>
            </a:pPr>
            <a:r>
              <a:rPr lang="en-US" altLang="en-US" sz="2800" dirty="0"/>
              <a:t>		</a:t>
            </a:r>
            <a:r>
              <a:rPr lang="en-US" altLang="en-US" sz="2800" b="1" dirty="0"/>
              <a:t>Rx:</a:t>
            </a:r>
            <a:r>
              <a:rPr lang="en-US" altLang="en-US" sz="2800" dirty="0"/>
              <a:t>  	Tissue rest</a:t>
            </a:r>
          </a:p>
          <a:p>
            <a:pPr>
              <a:lnSpc>
                <a:spcPct val="120000"/>
              </a:lnSpc>
            </a:pPr>
            <a:r>
              <a:rPr lang="en-US" altLang="en-US" sz="2800" dirty="0"/>
              <a:t>			Shortening of the flange</a:t>
            </a:r>
          </a:p>
          <a:p>
            <a:pPr>
              <a:lnSpc>
                <a:spcPct val="120000"/>
              </a:lnSpc>
            </a:pPr>
            <a:r>
              <a:rPr lang="en-US" altLang="en-US" sz="2800" dirty="0"/>
              <a:t>			Surgical excision of fibrous tissue.	</a:t>
            </a:r>
          </a:p>
        </p:txBody>
      </p:sp>
    </p:spTree>
    <p:extLst>
      <p:ext uri="{BB962C8B-B14F-4D97-AF65-F5344CB8AC3E}">
        <p14:creationId xmlns:p14="http://schemas.microsoft.com/office/powerpoint/2010/main" val="19087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23331" y="914400"/>
            <a:ext cx="10677172" cy="463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/>
              <a:t>Ridge extension surgery:  VESTIBULOPLASTY</a:t>
            </a:r>
            <a:r>
              <a:rPr lang="en-US" altLang="en-US" sz="3200" dirty="0"/>
              <a:t> </a:t>
            </a:r>
          </a:p>
          <a:p>
            <a:pPr>
              <a:buFontTx/>
              <a:buChar char="-"/>
            </a:pPr>
            <a:r>
              <a:rPr lang="en-US" altLang="en-US" sz="3200" dirty="0"/>
              <a:t>Designed to restore </a:t>
            </a:r>
            <a:r>
              <a:rPr lang="en-US" altLang="en-US" sz="3200" dirty="0" smtClean="0"/>
              <a:t>alveolar ridge </a:t>
            </a:r>
            <a:r>
              <a:rPr lang="en-US" altLang="en-US" sz="3200" dirty="0" err="1"/>
              <a:t>h</a:t>
            </a:r>
            <a:r>
              <a:rPr lang="en-US" altLang="en-US" sz="3200" dirty="0" err="1" smtClean="0"/>
              <a:t>ight</a:t>
            </a:r>
            <a:r>
              <a:rPr lang="en-US" altLang="en-US" sz="3200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	</a:t>
            </a:r>
            <a:r>
              <a:rPr lang="en-US" altLang="en-US" sz="3200" b="1" dirty="0"/>
              <a:t>Indications:</a:t>
            </a:r>
            <a:r>
              <a:rPr lang="en-US" altLang="en-US" sz="3200" dirty="0"/>
              <a:t>  	Good health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				Maintenance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				PE’s </a:t>
            </a:r>
            <a:r>
              <a:rPr lang="en-US" altLang="en-US" sz="3200" dirty="0" smtClean="0"/>
              <a:t>Co-operation</a:t>
            </a:r>
          </a:p>
          <a:p>
            <a:pPr>
              <a:lnSpc>
                <a:spcPct val="80000"/>
              </a:lnSpc>
            </a:pPr>
            <a:endParaRPr lang="en-US" altLang="en-US" sz="3200" dirty="0"/>
          </a:p>
          <a:p>
            <a:pPr>
              <a:lnSpc>
                <a:spcPct val="80000"/>
              </a:lnSpc>
            </a:pPr>
            <a:r>
              <a:rPr lang="en-US" altLang="en-US" sz="3200" dirty="0"/>
              <a:t>	</a:t>
            </a:r>
            <a:r>
              <a:rPr lang="en-US" altLang="en-US" sz="3200" b="1" dirty="0"/>
              <a:t>Contraindications: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				Neurotic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				Psychotic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				Depressed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				Medically compromised</a:t>
            </a:r>
          </a:p>
        </p:txBody>
      </p:sp>
    </p:spTree>
    <p:extLst>
      <p:ext uri="{BB962C8B-B14F-4D97-AF65-F5344CB8AC3E}">
        <p14:creationId xmlns:p14="http://schemas.microsoft.com/office/powerpoint/2010/main" val="11813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2388" y="948458"/>
            <a:ext cx="95284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altLang="en-US" sz="2800" dirty="0"/>
              <a:t>Denture bearing area is increased by shifting the soft tissue attachments deeper.  More commonly required in mandible than in maxilla 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		Labial </a:t>
            </a:r>
            <a:r>
              <a:rPr lang="en-US" altLang="en-US" sz="2800" dirty="0" err="1"/>
              <a:t>Vestibuloplasty</a:t>
            </a:r>
            <a:endParaRPr lang="en-US" altLang="en-US" sz="2800" dirty="0"/>
          </a:p>
          <a:p>
            <a:pPr>
              <a:lnSpc>
                <a:spcPct val="110000"/>
              </a:lnSpc>
            </a:pPr>
            <a:r>
              <a:rPr lang="en-US" altLang="en-US" sz="2800" dirty="0"/>
              <a:t>		Lingual </a:t>
            </a:r>
            <a:r>
              <a:rPr lang="en-US" altLang="en-US" sz="2800" dirty="0" err="1"/>
              <a:t>vestibuloplasty</a:t>
            </a:r>
            <a:endParaRPr lang="en-US" altLang="en-US" sz="2800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73457" y="4419600"/>
            <a:ext cx="9413543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</a:pPr>
            <a:r>
              <a:rPr lang="en-US" altLang="en-US" sz="2800" b="1" dirty="0"/>
              <a:t>Incision:</a:t>
            </a:r>
            <a:r>
              <a:rPr lang="en-US" altLang="en-US" sz="2800" dirty="0"/>
              <a:t>  Depth of the sulcus </a:t>
            </a:r>
            <a:r>
              <a:rPr lang="en-US" altLang="en-US" sz="2800" dirty="0" err="1"/>
              <a:t>disect</a:t>
            </a:r>
            <a:r>
              <a:rPr lang="en-US" altLang="en-US" sz="2800" dirty="0"/>
              <a:t> supra </a:t>
            </a:r>
            <a:r>
              <a:rPr lang="en-US" altLang="en-US" sz="2800" dirty="0" err="1"/>
              <a:t>periosteally</a:t>
            </a:r>
            <a:r>
              <a:rPr lang="en-US" altLang="en-US" sz="2800" dirty="0"/>
              <a:t>  </a:t>
            </a:r>
            <a:r>
              <a:rPr lang="en-US" altLang="en-US" sz="2800" dirty="0" smtClean="0"/>
              <a:t> to </a:t>
            </a:r>
            <a:r>
              <a:rPr lang="en-US" altLang="en-US" sz="2800" dirty="0"/>
              <a:t>separate the labial and alveolar tissues.</a:t>
            </a:r>
          </a:p>
        </p:txBody>
      </p:sp>
    </p:spTree>
    <p:extLst>
      <p:ext uri="{BB962C8B-B14F-4D97-AF65-F5344CB8AC3E}">
        <p14:creationId xmlns:p14="http://schemas.microsoft.com/office/powerpoint/2010/main" val="4606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2" autoUpdateAnimBg="0"/>
      <p:bldP spid="20483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My Documents\Dr. Guttal\SCAN IMAGES\TMP24.JPG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03" y="1873046"/>
            <a:ext cx="8673594" cy="40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71800" y="1096964"/>
            <a:ext cx="7162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Raw area - Epithelization</a:t>
            </a:r>
          </a:p>
        </p:txBody>
      </p:sp>
    </p:spTree>
    <p:extLst>
      <p:ext uri="{BB962C8B-B14F-4D97-AF65-F5344CB8AC3E}">
        <p14:creationId xmlns:p14="http://schemas.microsoft.com/office/powerpoint/2010/main" val="7606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16194" y="996951"/>
            <a:ext cx="11267767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/>
              <a:t>Ridge Augmentation:</a:t>
            </a:r>
          </a:p>
          <a:p>
            <a:pPr lvl="1" algn="just"/>
            <a:r>
              <a:rPr lang="en-US" altLang="en-US" sz="3200" dirty="0"/>
              <a:t>Involve replacement of bone autogenous bone from the  6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or 9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rib or iliac crest used in solid pieces than chips.</a:t>
            </a:r>
          </a:p>
          <a:p>
            <a:pPr lvl="1" algn="just"/>
            <a:r>
              <a:rPr lang="en-US" altLang="en-US" sz="3200" dirty="0"/>
              <a:t>Alloplastic 	-  HA crystals acrylic</a:t>
            </a:r>
          </a:p>
          <a:p>
            <a:pPr algn="just">
              <a:lnSpc>
                <a:spcPct val="80000"/>
              </a:lnSpc>
            </a:pPr>
            <a:endParaRPr lang="en-US" altLang="en-US" sz="3200" b="1" dirty="0" smtClean="0"/>
          </a:p>
          <a:p>
            <a:pPr algn="just">
              <a:lnSpc>
                <a:spcPct val="80000"/>
              </a:lnSpc>
            </a:pPr>
            <a:r>
              <a:rPr lang="en-US" altLang="en-US" sz="3200" b="1" dirty="0" smtClean="0"/>
              <a:t>Procedures </a:t>
            </a:r>
            <a:r>
              <a:rPr lang="en-US" altLang="en-US" sz="3200" b="1" dirty="0"/>
              <a:t>involve:</a:t>
            </a:r>
          </a:p>
          <a:p>
            <a:pPr algn="just">
              <a:buFontTx/>
              <a:buChar char="-"/>
            </a:pPr>
            <a:r>
              <a:rPr lang="en-US" altLang="en-US" sz="3200" dirty="0"/>
              <a:t>Direct augmentation of the superior border mandible</a:t>
            </a:r>
          </a:p>
          <a:p>
            <a:pPr algn="just">
              <a:buFontTx/>
              <a:buChar char="-"/>
            </a:pPr>
            <a:r>
              <a:rPr lang="en-US" altLang="en-US" sz="3200" dirty="0"/>
              <a:t>Augmentation of the inf. Border of mandible</a:t>
            </a:r>
          </a:p>
          <a:p>
            <a:pPr algn="just">
              <a:buFontTx/>
              <a:buChar char="-"/>
            </a:pPr>
            <a:r>
              <a:rPr lang="en-US" altLang="en-US" sz="3200" dirty="0"/>
              <a:t>Augmentation of maxilla</a:t>
            </a:r>
          </a:p>
          <a:p>
            <a:pPr algn="just">
              <a:buFontTx/>
              <a:buChar char="-"/>
            </a:pPr>
            <a:r>
              <a:rPr lang="en-US" altLang="en-US" sz="3200" dirty="0"/>
              <a:t>Interposition bone grafts.</a:t>
            </a:r>
          </a:p>
        </p:txBody>
      </p:sp>
    </p:spTree>
    <p:extLst>
      <p:ext uri="{BB962C8B-B14F-4D97-AF65-F5344CB8AC3E}">
        <p14:creationId xmlns:p14="http://schemas.microsoft.com/office/powerpoint/2010/main" val="9003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9199" y="843774"/>
            <a:ext cx="8245445" cy="672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Summary</a:t>
            </a:r>
            <a:endParaRPr lang="en-US" altLang="en-US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199" y="1676399"/>
            <a:ext cx="9820507" cy="3966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Many conditions exist in dentistry  which </a:t>
            </a:r>
            <a:r>
              <a:rPr lang="en-US" altLang="en-US" sz="320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may interfere</a:t>
            </a: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during the </a:t>
            </a:r>
            <a:r>
              <a:rPr lang="en-US" altLang="en-US" sz="320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construction of the dentures</a:t>
            </a: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Some of these conditions can be </a:t>
            </a:r>
            <a:r>
              <a:rPr lang="en-US" altLang="en-US" sz="320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corrected by surgery</a:t>
            </a: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which can </a:t>
            </a:r>
            <a:r>
              <a:rPr lang="en-US" altLang="en-US" sz="320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improve</a:t>
            </a:r>
            <a:r>
              <a:rPr lang="en-US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patients function , comfort,  aesthetics and  psychology 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                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09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132763"/>
            <a:ext cx="11393714" cy="88710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  </a:t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9116" y="2729552"/>
            <a:ext cx="911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Knowledge of anomalies are essential ,</a:t>
            </a:r>
          </a:p>
          <a:p>
            <a:r>
              <a:rPr lang="en-US" sz="2400" dirty="0" smtClean="0"/>
              <a:t>Selection of corrective procedure is utmost importance in preserving and maintain remaining structure after fabrication of the prosthesis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69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574"/>
            <a:ext cx="10515600" cy="12866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 smtClean="0"/>
              <a:t> 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0219" y="1814046"/>
            <a:ext cx="10387781" cy="22122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 smtClean="0">
                <a:cs typeface="Calibri"/>
              </a:rPr>
              <a:t>Boucher’s Prosthodontic Treatment For Edentulous Patients, </a:t>
            </a:r>
            <a:r>
              <a:rPr lang="en-IN" sz="2400" spc="-95" dirty="0" smtClean="0">
                <a:cs typeface="Calibri"/>
              </a:rPr>
              <a:t>12</a:t>
            </a:r>
            <a:r>
              <a:rPr lang="en-IN" sz="2400" spc="-142" baseline="27777" dirty="0" smtClean="0">
                <a:cs typeface="Calibri"/>
              </a:rPr>
              <a:t>th </a:t>
            </a:r>
            <a:r>
              <a:rPr lang="en-IN" sz="2400" dirty="0" smtClean="0">
                <a:cs typeface="Calibri"/>
              </a:rPr>
              <a:t>Edition</a:t>
            </a: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 smtClean="0">
                <a:cs typeface="Calibri"/>
              </a:rPr>
              <a:t>Winkler’s Essentials Of Complete Denture </a:t>
            </a:r>
            <a:r>
              <a:rPr lang="en-IN" sz="2400" spc="-5" dirty="0" err="1" smtClean="0">
                <a:cs typeface="Calibri"/>
              </a:rPr>
              <a:t>Prosthdontics</a:t>
            </a:r>
            <a:r>
              <a:rPr lang="en-IN" sz="2400" spc="-5" dirty="0" smtClean="0">
                <a:cs typeface="Calibri"/>
              </a:rPr>
              <a:t>, </a:t>
            </a:r>
            <a:r>
              <a:rPr lang="en-IN" sz="2400" spc="-150" dirty="0" smtClean="0">
                <a:cs typeface="Calibri"/>
              </a:rPr>
              <a:t>2</a:t>
            </a:r>
            <a:r>
              <a:rPr lang="en-IN" sz="2400" spc="-225" baseline="27777" dirty="0" smtClean="0">
                <a:cs typeface="Calibri"/>
              </a:rPr>
              <a:t>nd</a:t>
            </a:r>
            <a:r>
              <a:rPr lang="en-IN" sz="2400" spc="-142" baseline="27777" dirty="0" smtClean="0">
                <a:cs typeface="Calibri"/>
              </a:rPr>
              <a:t> </a:t>
            </a:r>
            <a:r>
              <a:rPr lang="en-IN" sz="2400" spc="-5" dirty="0" smtClean="0">
                <a:cs typeface="Calibri"/>
              </a:rPr>
              <a:t>Edition</a:t>
            </a:r>
            <a:endParaRPr lang="en-IN" sz="2400" dirty="0" smtClean="0">
              <a:cs typeface="Calibri"/>
            </a:endParaRP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 err="1" smtClean="0">
                <a:cs typeface="Calibri"/>
              </a:rPr>
              <a:t>Zarb</a:t>
            </a:r>
            <a:r>
              <a:rPr lang="en-IN" sz="2400" spc="-5" dirty="0" smtClean="0">
                <a:cs typeface="Calibri"/>
              </a:rPr>
              <a:t> &amp; </a:t>
            </a:r>
            <a:r>
              <a:rPr lang="en-IN" sz="2400" spc="-5" dirty="0" err="1" smtClean="0">
                <a:cs typeface="Calibri"/>
              </a:rPr>
              <a:t>Bolender’s</a:t>
            </a:r>
            <a:r>
              <a:rPr lang="en-IN" sz="2400" spc="-5" dirty="0" smtClean="0">
                <a:cs typeface="Calibri"/>
              </a:rPr>
              <a:t> Prosthodontic Treatment For Edentulous Patients, </a:t>
            </a:r>
            <a:r>
              <a:rPr lang="en-IN" sz="2400" spc="-90" dirty="0" smtClean="0">
                <a:cs typeface="Calibri"/>
              </a:rPr>
              <a:t>13</a:t>
            </a:r>
            <a:r>
              <a:rPr lang="en-IN" sz="2400" spc="-135" baseline="27777" dirty="0" smtClean="0">
                <a:cs typeface="Calibri"/>
              </a:rPr>
              <a:t>th </a:t>
            </a:r>
            <a:r>
              <a:rPr lang="en-IN" sz="2400" spc="-5" dirty="0" smtClean="0">
                <a:cs typeface="Calibri"/>
              </a:rPr>
              <a:t>Edition</a:t>
            </a: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 err="1" smtClean="0">
                <a:cs typeface="Calibri"/>
              </a:rPr>
              <a:t>Rahn</a:t>
            </a:r>
            <a:r>
              <a:rPr lang="en-IN" sz="2400" spc="-5" dirty="0" smtClean="0">
                <a:cs typeface="Calibri"/>
              </a:rPr>
              <a:t> </a:t>
            </a:r>
            <a:r>
              <a:rPr lang="en-IN" sz="2400" dirty="0" smtClean="0">
                <a:cs typeface="Calibri"/>
              </a:rPr>
              <a:t>&amp; </a:t>
            </a:r>
            <a:r>
              <a:rPr lang="en-IN" sz="2400" spc="-5" dirty="0" err="1" smtClean="0">
                <a:cs typeface="Calibri"/>
              </a:rPr>
              <a:t>Heartwell’s</a:t>
            </a:r>
            <a:r>
              <a:rPr lang="en-IN" sz="2400" spc="-5" dirty="0" smtClean="0">
                <a:cs typeface="Calibri"/>
              </a:rPr>
              <a:t> Textbook Of Complete Denture, </a:t>
            </a:r>
            <a:r>
              <a:rPr lang="en-IN" sz="2400" spc="-114" dirty="0" smtClean="0">
                <a:cs typeface="Calibri"/>
              </a:rPr>
              <a:t>5</a:t>
            </a:r>
            <a:r>
              <a:rPr lang="en-IN" sz="2400" spc="-172" baseline="27777" dirty="0" smtClean="0">
                <a:cs typeface="Calibri"/>
              </a:rPr>
              <a:t>th</a:t>
            </a:r>
            <a:r>
              <a:rPr lang="en-IN" sz="2400" spc="-112" baseline="27777" dirty="0" smtClean="0">
                <a:cs typeface="Calibri"/>
              </a:rPr>
              <a:t> </a:t>
            </a:r>
            <a:r>
              <a:rPr lang="en-IN" sz="2400" spc="-5" dirty="0" smtClean="0">
                <a:cs typeface="Calibri"/>
              </a:rPr>
              <a:t>Edition.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46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760686"/>
            <a:ext cx="10831286" cy="141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0658" y="1446663"/>
            <a:ext cx="6419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Definition</a:t>
            </a:r>
          </a:p>
          <a:p>
            <a:r>
              <a:rPr lang="en-US" sz="2400" dirty="0" smtClean="0"/>
              <a:t>Types of surgeries </a:t>
            </a:r>
          </a:p>
          <a:p>
            <a:r>
              <a:rPr lang="en-US" sz="2400" dirty="0" smtClean="0"/>
              <a:t>Management </a:t>
            </a:r>
          </a:p>
          <a:p>
            <a:r>
              <a:rPr lang="en-US" sz="2400" dirty="0" smtClean="0"/>
              <a:t>Take home message </a:t>
            </a:r>
          </a:p>
          <a:p>
            <a:r>
              <a:rPr lang="en-US" sz="2400" dirty="0" smtClean="0"/>
              <a:t>References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76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090057" y="2362200"/>
            <a:ext cx="7924799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666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Preprosthetic</a:t>
            </a:r>
            <a:r>
              <a:rPr lang="en-US" sz="36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 surgery</a:t>
            </a:r>
          </a:p>
        </p:txBody>
      </p:sp>
    </p:spTree>
    <p:extLst>
      <p:ext uri="{BB962C8B-B14F-4D97-AF65-F5344CB8AC3E}">
        <p14:creationId xmlns:p14="http://schemas.microsoft.com/office/powerpoint/2010/main" val="19094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68740" y="1939926"/>
            <a:ext cx="946586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altLang="en-US" sz="2800" dirty="0" smtClean="0"/>
              <a:t>Pre-prosthetic </a:t>
            </a:r>
            <a:r>
              <a:rPr lang="en-US" altLang="en-US" sz="2800" dirty="0"/>
              <a:t>surgery encompass all surgical procedures relative to preparing the tissues to support the dentures, and in general contributing to the functional and esthetic success of the dentures.</a:t>
            </a:r>
          </a:p>
        </p:txBody>
      </p:sp>
    </p:spTree>
    <p:extLst>
      <p:ext uri="{BB962C8B-B14F-4D97-AF65-F5344CB8AC3E}">
        <p14:creationId xmlns:p14="http://schemas.microsoft.com/office/powerpoint/2010/main" val="27922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91319" y="914401"/>
            <a:ext cx="9795681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27225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75025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098925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56125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013325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470525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927725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3200" b="1" dirty="0"/>
              <a:t>Types of Surgery: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dirty="0"/>
              <a:t>I. Basic </a:t>
            </a:r>
            <a:r>
              <a:rPr lang="en-US" altLang="en-US" sz="2800" b="1" dirty="0" err="1"/>
              <a:t>preprosthetic</a:t>
            </a:r>
            <a:r>
              <a:rPr lang="en-US" altLang="en-US" sz="2800" b="1" dirty="0"/>
              <a:t> surgical procedures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	</a:t>
            </a:r>
            <a:r>
              <a:rPr lang="en-US" altLang="en-US" sz="2800" b="1" dirty="0"/>
              <a:t>A.  Removal of teeth</a:t>
            </a:r>
            <a:r>
              <a:rPr lang="en-US" altLang="en-US" sz="2800" dirty="0"/>
              <a:t> 	-  Erupted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					-  </a:t>
            </a:r>
            <a:r>
              <a:rPr lang="en-US" altLang="en-US" sz="2800" dirty="0" err="1"/>
              <a:t>Unerupted</a:t>
            </a:r>
            <a:endParaRPr lang="en-US" altLang="en-US" sz="2800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					-  Partially erupted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					-  Root stumps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dirty="0"/>
              <a:t>					-  Cysts</a:t>
            </a:r>
          </a:p>
        </p:txBody>
      </p:sp>
    </p:spTree>
    <p:extLst>
      <p:ext uri="{BB962C8B-B14F-4D97-AF65-F5344CB8AC3E}">
        <p14:creationId xmlns:p14="http://schemas.microsoft.com/office/powerpoint/2010/main" val="25583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43200" y="1752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4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55093" y="1828800"/>
            <a:ext cx="9555707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17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43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72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lphaUcPeriod" startAt="2"/>
            </a:pPr>
            <a:r>
              <a:rPr lang="en-US" altLang="en-US" sz="2800" b="1" dirty="0"/>
              <a:t>Bony </a:t>
            </a:r>
            <a:r>
              <a:rPr lang="en-US" altLang="en-US" sz="2800" b="1" dirty="0" err="1"/>
              <a:t>recontouring</a:t>
            </a:r>
            <a:r>
              <a:rPr lang="en-US" altLang="en-US" sz="2800" b="1" dirty="0"/>
              <a:t> of alveolar ridges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Single </a:t>
            </a:r>
            <a:r>
              <a:rPr lang="en-US" altLang="en-US" sz="2800" dirty="0" err="1"/>
              <a:t>alveoloplasty</a:t>
            </a:r>
            <a:r>
              <a:rPr lang="en-US" altLang="en-US" sz="2800" dirty="0"/>
              <a:t> associated with removal of multiple teeth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 dirty="0" err="1"/>
              <a:t>Alveoloplasty</a:t>
            </a:r>
            <a:endParaRPr lang="en-US" altLang="en-US" sz="28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Maxillary tuberosity reduction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Buccal exostosis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Lateral palatal exostosis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Genial tubercle reduction	</a:t>
            </a:r>
          </a:p>
        </p:txBody>
      </p:sp>
    </p:spTree>
    <p:extLst>
      <p:ext uri="{BB962C8B-B14F-4D97-AF65-F5344CB8AC3E}">
        <p14:creationId xmlns:p14="http://schemas.microsoft.com/office/powerpoint/2010/main" val="41562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36728" y="1011238"/>
            <a:ext cx="10002672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 startAt="3"/>
            </a:pPr>
            <a:r>
              <a:rPr lang="en-US" altLang="en-US" sz="2800" b="1" dirty="0"/>
              <a:t>Tori Removal: 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Maxillary tori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Mandibular tori</a:t>
            </a:r>
          </a:p>
          <a:p>
            <a:pPr>
              <a:spcBef>
                <a:spcPct val="50000"/>
              </a:spcBef>
              <a:buFontTx/>
              <a:buAutoNum type="alphaUcPeriod" startAt="4"/>
            </a:pPr>
            <a:r>
              <a:rPr lang="en-US" altLang="en-US" sz="2800" b="1" dirty="0"/>
              <a:t>Soft tissues procedures: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Labial </a:t>
            </a:r>
            <a:r>
              <a:rPr lang="en-US" altLang="en-US" sz="2800" dirty="0" err="1"/>
              <a:t>frenectomy</a:t>
            </a:r>
            <a:endParaRPr lang="en-US" alt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Lingual </a:t>
            </a:r>
            <a:r>
              <a:rPr lang="en-US" altLang="en-US" sz="2800" dirty="0" err="1"/>
              <a:t>frenectomy</a:t>
            </a:r>
            <a:endParaRPr lang="en-US" alt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Inflammatory papillary hyperplasia of the palate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Unsupported hypermobile tissues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 err="1"/>
              <a:t>Epote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fissuration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2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4967" y="1017588"/>
            <a:ext cx="10809027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240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812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609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UcPeriod" startAt="2"/>
            </a:pPr>
            <a:r>
              <a:rPr lang="en-US" altLang="en-US" sz="2800" b="1" dirty="0"/>
              <a:t>Advanced Pre-prosthetic surgery: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Surgery for ridge extension </a:t>
            </a:r>
            <a:r>
              <a:rPr lang="en-US" altLang="en-US" sz="2800" dirty="0" err="1"/>
              <a:t>Vestibuloplasty</a:t>
            </a:r>
            <a:endParaRPr lang="en-US" alt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Surgery for ridge augmentation  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 b="1" dirty="0"/>
              <a:t>Retained Dentition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Erupted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 err="1"/>
              <a:t>Unerupted</a:t>
            </a:r>
            <a:endParaRPr lang="en-US" altLang="en-US" sz="28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Partially erupted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Root stumps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Cysts.	 </a:t>
            </a:r>
          </a:p>
        </p:txBody>
      </p:sp>
    </p:spTree>
    <p:extLst>
      <p:ext uri="{BB962C8B-B14F-4D97-AF65-F5344CB8AC3E}">
        <p14:creationId xmlns:p14="http://schemas.microsoft.com/office/powerpoint/2010/main" val="9218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874</Words>
  <Application>Microsoft Office PowerPoint</Application>
  <PresentationFormat>Widescreen</PresentationFormat>
  <Paragraphs>149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Impact</vt:lpstr>
      <vt:lpstr>Monotype Corsiva</vt:lpstr>
      <vt:lpstr>Times New Roman</vt:lpstr>
      <vt:lpstr>Wingdings</vt:lpstr>
      <vt:lpstr>Office Theme</vt:lpstr>
      <vt:lpstr>PowerPoint Presentation</vt:lpstr>
      <vt:lpstr>Specific learning Objectives </vt:lpstr>
      <vt:lpstr>Table of Content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TAKE HOME MESSEGE  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2022-05-23T05:15:21Z</dcterms:created>
  <dcterms:modified xsi:type="dcterms:W3CDTF">2023-03-02T05:05:39Z</dcterms:modified>
</cp:coreProperties>
</file>